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1"/>
  </p:notesMasterIdLst>
  <p:handoutMasterIdLst>
    <p:handoutMasterId r:id="rId12"/>
  </p:handoutMasterIdLst>
  <p:sldIdLst>
    <p:sldId id="265" r:id="rId3"/>
    <p:sldId id="274" r:id="rId4"/>
    <p:sldId id="289" r:id="rId5"/>
    <p:sldId id="284" r:id="rId6"/>
    <p:sldId id="291" r:id="rId7"/>
    <p:sldId id="292" r:id="rId8"/>
    <p:sldId id="299" r:id="rId9"/>
    <p:sldId id="29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6816" userDrawn="1">
          <p15:clr>
            <a:srgbClr val="A4A3A4"/>
          </p15:clr>
        </p15:guide>
        <p15:guide id="3" pos="816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8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71" autoAdjust="0"/>
    <p:restoredTop sz="79619" autoAdjust="0"/>
  </p:normalViewPr>
  <p:slideViewPr>
    <p:cSldViewPr>
      <p:cViewPr varScale="1">
        <p:scale>
          <a:sx n="80" d="100"/>
          <a:sy n="80" d="100"/>
        </p:scale>
        <p:origin x="420" y="78"/>
      </p:cViewPr>
      <p:guideLst>
        <p:guide pos="3840"/>
        <p:guide pos="6816"/>
        <p:guide pos="816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357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  <a:t>7/9/2015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  <a:t>7/9/2015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200" b="0" i="1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310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 require more than one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826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 require more than one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956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" y="0"/>
            <a:ext cx="12188699" cy="47993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ltGray">
          <a:xfrm>
            <a:off x="-2" y="4754880"/>
            <a:ext cx="12192002" cy="210312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 bwMode="white">
          <a:xfrm>
            <a:off x="-127" y="4724400"/>
            <a:ext cx="12188826" cy="76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4800600"/>
            <a:ext cx="9144002" cy="114300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943600"/>
            <a:ext cx="9144002" cy="762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6pPr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7/9/2015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12188826" cy="4572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8" name="Rectangle 7"/>
          <p:cNvSpPr/>
          <p:nvPr/>
        </p:nvSpPr>
        <p:spPr bwMode="white">
          <a:xfrm>
            <a:off x="-1" y="4114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anchor="b">
            <a:normAutofit/>
          </a:bodyPr>
          <a:lstStyle>
            <a:lvl1pPr algn="ctr">
              <a:defRPr sz="5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3810000"/>
            <a:ext cx="9144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7/9/2015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lternate 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anchor="b">
            <a:normAutofit/>
          </a:bodyPr>
          <a:lstStyle>
            <a:lvl1pPr algn="ctr">
              <a:defRPr sz="52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3810000"/>
            <a:ext cx="9144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7/9/2015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04328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D43D-6574-4C7B-808D-C6C12215A4D4}" type="datetimeFigureOut">
              <a:rPr lang="en-US"/>
              <a:t>7/9/2015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CE5F2-81AA-4605-B028-6FBA391056A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1707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1120" y="466344"/>
            <a:ext cx="9509760" cy="12344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7/9/2015</a:t>
            </a:fld>
            <a:endParaRPr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708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7/9/2015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7/9/2015</a:t>
            </a:fld>
            <a:endParaRPr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412" y="2362200"/>
            <a:ext cx="3200400" cy="1990725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4212" y="685800"/>
            <a:ext cx="7239001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0412" y="4367308"/>
            <a:ext cx="3200400" cy="1622012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7/9/2015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Alternate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412" y="2362200"/>
            <a:ext cx="3200400" cy="1990725"/>
          </a:xfrm>
        </p:spPr>
        <p:txBody>
          <a:bodyPr anchor="b">
            <a:normAutofit/>
          </a:bodyPr>
          <a:lstStyle>
            <a:lvl1pPr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892" y="685800"/>
            <a:ext cx="637032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0412" y="4367308"/>
            <a:ext cx="3200400" cy="1622012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7/9/2015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693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731520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2362200"/>
            <a:ext cx="3200400" cy="1993392"/>
          </a:xfrm>
        </p:spPr>
        <p:txBody>
          <a:bodyPr anchor="b">
            <a:normAutofit/>
          </a:bodyPr>
          <a:lstStyle>
            <a:lvl1pPr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7315200" cy="68580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4355592"/>
            <a:ext cx="3200400" cy="164461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7/9/2015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7/9/2015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7/9/2015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1587" y="6583680"/>
            <a:ext cx="12188826" cy="27432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8" name="Rectangle 7"/>
          <p:cNvSpPr/>
          <p:nvPr/>
        </p:nvSpPr>
        <p:spPr bwMode="white">
          <a:xfrm>
            <a:off x="1587" y="65836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901952"/>
            <a:ext cx="9509760" cy="4127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7/9/2015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bg2"/>
                </a:solidFill>
              </a:defRPr>
            </a:lvl1pPr>
          </a:lstStyle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2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2" r:id="rId4"/>
    <p:sldLayoutId id="2147483661" r:id="rId5"/>
    <p:sldLayoutId id="2147483653" r:id="rId6"/>
    <p:sldLayoutId id="2147483654" r:id="rId7"/>
    <p:sldLayoutId id="2147483655" r:id="rId8"/>
    <p:sldLayoutId id="2147483656" r:id="rId9"/>
    <p:sldLayoutId id="2147483663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2"/>
        </a:buClr>
        <a:buSzPct val="80000"/>
        <a:buFont typeface="Wingdings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80000"/>
        <a:buFont typeface="Wingdings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360">
          <p15:clr>
            <a:srgbClr val="F26B43"/>
          </p15:clr>
        </p15:guide>
        <p15:guide id="2" pos="40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94339" y="5372100"/>
            <a:ext cx="9144002" cy="1143000"/>
          </a:xfrm>
        </p:spPr>
        <p:txBody>
          <a:bodyPr>
            <a:noAutofit/>
          </a:bodyPr>
          <a:lstStyle/>
          <a:p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494339" y="5384132"/>
            <a:ext cx="9144002" cy="762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JOCHWE POPCORN</a:t>
            </a:r>
          </a:p>
          <a:p>
            <a:r>
              <a:rPr lang="en-US" sz="1400" dirty="0" smtClean="0"/>
              <a:t>Growing quality popcorn is an art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80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17452"/>
            <a:ext cx="3200400" cy="1066800"/>
          </a:xfrm>
        </p:spPr>
        <p:txBody>
          <a:bodyPr/>
          <a:lstStyle/>
          <a:p>
            <a:r>
              <a:rPr lang="en-US" dirty="0" smtClean="0"/>
              <a:t>Project Description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914400" y="2209800"/>
            <a:ext cx="3200400" cy="3962400"/>
          </a:xfrm>
        </p:spPr>
        <p:txBody>
          <a:bodyPr/>
          <a:lstStyle/>
          <a:p>
            <a:pPr lvl="0"/>
            <a:r>
              <a:rPr lang="en-US" dirty="0" err="1" smtClean="0"/>
              <a:t>Jochwe</a:t>
            </a:r>
            <a:r>
              <a:rPr lang="en-US" dirty="0" smtClean="0"/>
              <a:t> Popcorn’s mission is to produce the highest </a:t>
            </a:r>
            <a:r>
              <a:rPr lang="en-US" dirty="0"/>
              <a:t> </a:t>
            </a:r>
            <a:r>
              <a:rPr lang="en-US" dirty="0" smtClean="0"/>
              <a:t>possible quality popcorn, store it without any moisture loss and deliver timeously throughout the year to local and international customers.</a:t>
            </a:r>
          </a:p>
          <a:p>
            <a:pPr lvl="0"/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892" y="685800"/>
            <a:ext cx="637032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817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412" y="1047318"/>
            <a:ext cx="3200400" cy="609600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0412" y="2209800"/>
            <a:ext cx="3200400" cy="2865120"/>
          </a:xfrm>
        </p:spPr>
        <p:txBody>
          <a:bodyPr>
            <a:normAutofit fontScale="85000" lnSpcReduction="20000"/>
          </a:bodyPr>
          <a:lstStyle/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Jochwe Popcorn </a:t>
            </a:r>
            <a:r>
              <a:rPr lang="en-US" dirty="0"/>
              <a:t>is family owned </a:t>
            </a:r>
            <a:r>
              <a:rPr lang="en-US" dirty="0" smtClean="0"/>
              <a:t> and started in </a:t>
            </a:r>
            <a:r>
              <a:rPr lang="en-US" dirty="0"/>
              <a:t>2007</a:t>
            </a: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Jochwe produce </a:t>
            </a:r>
            <a:r>
              <a:rPr lang="en-US" dirty="0"/>
              <a:t>about 3000 tons </a:t>
            </a:r>
            <a:r>
              <a:rPr lang="en-US" dirty="0" smtClean="0"/>
              <a:t>of popcorn on </a:t>
            </a:r>
            <a:r>
              <a:rPr lang="en-US" dirty="0"/>
              <a:t>its own and buy in </a:t>
            </a:r>
            <a:r>
              <a:rPr lang="en-US" dirty="0" smtClean="0"/>
              <a:t>an additional </a:t>
            </a:r>
            <a:r>
              <a:rPr lang="en-US" dirty="0"/>
              <a:t>2000 tons for the local market</a:t>
            </a: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/>
              <a:t>Storage capacity  of 2 silo of </a:t>
            </a:r>
            <a:r>
              <a:rPr lang="en-US" dirty="0" smtClean="0"/>
              <a:t>1750 tons each</a:t>
            </a:r>
            <a:endParaRPr lang="en-US" dirty="0"/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/>
              <a:t>Factory capacity of 7 tons per hour</a:t>
            </a: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/>
              <a:t>The factory is a new facility and </a:t>
            </a:r>
            <a:r>
              <a:rPr lang="en-US" dirty="0" smtClean="0"/>
              <a:t>has </a:t>
            </a:r>
            <a:r>
              <a:rPr lang="en-US" dirty="0"/>
              <a:t>SAGAP </a:t>
            </a:r>
            <a:r>
              <a:rPr lang="en-US" dirty="0" smtClean="0"/>
              <a:t>accreditation for exporting</a:t>
            </a:r>
            <a:endParaRPr lang="en-US" dirty="0"/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/>
              <a:t>BEE status </a:t>
            </a:r>
            <a:r>
              <a:rPr lang="en-US" dirty="0" smtClean="0"/>
              <a:t>-  </a:t>
            </a:r>
            <a:r>
              <a:rPr lang="en-US" dirty="0"/>
              <a:t>level 4</a:t>
            </a:r>
          </a:p>
          <a:p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575" y="1040011"/>
            <a:ext cx="6370638" cy="4777978"/>
          </a:xfrm>
        </p:spPr>
      </p:pic>
    </p:spTree>
    <p:extLst>
      <p:ext uri="{BB962C8B-B14F-4D97-AF65-F5344CB8AC3E}">
        <p14:creationId xmlns:p14="http://schemas.microsoft.com/office/powerpoint/2010/main" val="57663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070" y="990600"/>
            <a:ext cx="3200400" cy="1447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Quality Management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0342425"/>
              </p:ext>
            </p:extLst>
          </p:nvPr>
        </p:nvGraphicFramePr>
        <p:xfrm>
          <a:off x="5333998" y="2000250"/>
          <a:ext cx="6553201" cy="3409950"/>
        </p:xfrm>
        <a:graphic>
          <a:graphicData uri="http://schemas.openxmlformats.org/drawingml/2006/table">
            <a:tbl>
              <a:tblPr/>
              <a:tblGrid>
                <a:gridCol w="1181422"/>
                <a:gridCol w="1181422"/>
                <a:gridCol w="1181422"/>
                <a:gridCol w="461494"/>
                <a:gridCol w="1366019"/>
                <a:gridCol w="1181422"/>
              </a:tblGrid>
              <a:tr h="227330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Crop: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POPCORN YELLOW BUTTERFLY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7330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330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Batch Quality Testing Results: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Jochwe Grading 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system: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7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Moisture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Pop Ratio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POP.RATIO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GRADE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Btatch 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48-50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PM+8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Btatch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46-48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PM+6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Btatch 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44-46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PM+4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Btatch 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42-44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PM+2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Btatch 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40-42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Btatch 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38-40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Btatch 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36-38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Averg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7330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Grade: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PM+4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330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330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" name="Text Placeholder 11"/>
          <p:cNvSpPr>
            <a:spLocks noGrp="1"/>
          </p:cNvSpPr>
          <p:nvPr>
            <p:ph type="body" sz="half" idx="2"/>
          </p:nvPr>
        </p:nvSpPr>
        <p:spPr>
          <a:xfrm>
            <a:off x="967104" y="2430378"/>
            <a:ext cx="3200400" cy="3132221"/>
          </a:xfrm>
        </p:spPr>
        <p:txBody>
          <a:bodyPr>
            <a:normAutofit lnSpcReduction="10000"/>
          </a:bodyPr>
          <a:lstStyle/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 err="1" smtClean="0"/>
              <a:t>Jochwe</a:t>
            </a:r>
            <a:r>
              <a:rPr lang="en-US" dirty="0" smtClean="0"/>
              <a:t>  has introduced </a:t>
            </a:r>
            <a:r>
              <a:rPr lang="en-US" dirty="0"/>
              <a:t>a new grading </a:t>
            </a:r>
            <a:r>
              <a:rPr lang="en-US" dirty="0" smtClean="0"/>
              <a:t>system internally to </a:t>
            </a:r>
            <a:r>
              <a:rPr lang="en-US" dirty="0"/>
              <a:t>emphasize the </a:t>
            </a:r>
            <a:r>
              <a:rPr lang="en-US" dirty="0" smtClean="0"/>
              <a:t>difference in the quality of the popcorn</a:t>
            </a:r>
            <a:r>
              <a:rPr lang="en-US" dirty="0"/>
              <a:t>.</a:t>
            </a: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/>
              <a:t>The aim is to supply </a:t>
            </a:r>
            <a:r>
              <a:rPr lang="en-US" dirty="0" smtClean="0"/>
              <a:t>a 48 to 50 </a:t>
            </a:r>
            <a:r>
              <a:rPr lang="en-US" dirty="0"/>
              <a:t>popping ratio </a:t>
            </a:r>
            <a:r>
              <a:rPr lang="en-US" dirty="0" smtClean="0"/>
              <a:t>of the popcorn or a grade of PM+8. </a:t>
            </a: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 err="1" smtClean="0"/>
              <a:t>Jochwe</a:t>
            </a:r>
            <a:r>
              <a:rPr lang="en-US" dirty="0" smtClean="0"/>
              <a:t> is currently doing research with fertilizers specialists to get the energy level of the popcorn plant optimal during the growing season to obtain this quality</a:t>
            </a:r>
          </a:p>
        </p:txBody>
      </p:sp>
    </p:spTree>
    <p:extLst>
      <p:ext uri="{BB962C8B-B14F-4D97-AF65-F5344CB8AC3E}">
        <p14:creationId xmlns:p14="http://schemas.microsoft.com/office/powerpoint/2010/main" val="158554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817" y="1143000"/>
            <a:ext cx="3200400" cy="1066800"/>
          </a:xfrm>
        </p:spPr>
        <p:txBody>
          <a:bodyPr/>
          <a:lstStyle/>
          <a:p>
            <a:r>
              <a:rPr lang="en-US" dirty="0" smtClean="0"/>
              <a:t>Key Production Areas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575" y="1305454"/>
            <a:ext cx="6370638" cy="4247092"/>
          </a:xfrm>
        </p:spPr>
      </p:pic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633045" y="2362200"/>
            <a:ext cx="3553943" cy="3733800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Cleaning of popcorn before silo storage</a:t>
            </a: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Conditioning of popcorn in the silo’s to maintain moisture for optimum quality</a:t>
            </a: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Fumigation of popcorn with phostoxin (gas), leaving no chemical residue on the kernels</a:t>
            </a: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Continual testing in our  lab in the factory during production</a:t>
            </a: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GMO and gluten free</a:t>
            </a: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/>
              <a:t>The popcorn hybrids that </a:t>
            </a:r>
            <a:r>
              <a:rPr lang="en-US" dirty="0" smtClean="0"/>
              <a:t>are planted have been </a:t>
            </a:r>
            <a:r>
              <a:rPr lang="en-US" dirty="0"/>
              <a:t>imported form the USA.</a:t>
            </a: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/>
              <a:t>This </a:t>
            </a:r>
            <a:r>
              <a:rPr lang="en-US" dirty="0" smtClean="0"/>
              <a:t>hybrid selection have</a:t>
            </a:r>
            <a:r>
              <a:rPr lang="en-US" dirty="0"/>
              <a:t> </a:t>
            </a:r>
            <a:r>
              <a:rPr lang="en-US" dirty="0" smtClean="0"/>
              <a:t>been evaluated in our area for quality, yield and adaptability.</a:t>
            </a:r>
            <a:endParaRPr lang="en-US" dirty="0"/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Ø"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45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411" y="1041569"/>
            <a:ext cx="3200400" cy="838200"/>
          </a:xfrm>
        </p:spPr>
        <p:txBody>
          <a:bodyPr/>
          <a:lstStyle/>
          <a:p>
            <a:r>
              <a:rPr lang="en-US" dirty="0" smtClean="0"/>
              <a:t>Success Factors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575" y="1041569"/>
            <a:ext cx="6370638" cy="477486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8411" y="2133600"/>
            <a:ext cx="3200400" cy="3581400"/>
          </a:xfrm>
        </p:spPr>
        <p:txBody>
          <a:bodyPr>
            <a:normAutofit/>
          </a:bodyPr>
          <a:lstStyle/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/>
              <a:t>Use </a:t>
            </a:r>
            <a:r>
              <a:rPr lang="en-US" dirty="0" smtClean="0"/>
              <a:t>of solar </a:t>
            </a:r>
            <a:r>
              <a:rPr lang="en-US" dirty="0"/>
              <a:t>plant to generate all electricity for </a:t>
            </a:r>
            <a:r>
              <a:rPr lang="en-US" dirty="0" smtClean="0"/>
              <a:t>production </a:t>
            </a:r>
            <a:r>
              <a:rPr lang="en-US" dirty="0"/>
              <a:t>and </a:t>
            </a:r>
            <a:r>
              <a:rPr lang="en-US" dirty="0" smtClean="0"/>
              <a:t>processing </a:t>
            </a:r>
            <a:r>
              <a:rPr lang="en-US" dirty="0"/>
              <a:t>of popcorn</a:t>
            </a: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Objective </a:t>
            </a:r>
            <a:r>
              <a:rPr lang="en-US" dirty="0"/>
              <a:t>is to have a zero carbon </a:t>
            </a:r>
            <a:r>
              <a:rPr lang="en-US" dirty="0" smtClean="0"/>
              <a:t>footprint for production and processing of popcorn.</a:t>
            </a: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The solar plant in the picture is 215 kw plant and generates +/- 500 000 KwH yearly.</a:t>
            </a:r>
            <a:endParaRPr lang="en-US" dirty="0"/>
          </a:p>
          <a:p>
            <a:endParaRPr lang="en-US" dirty="0"/>
          </a:p>
          <a:p>
            <a:pPr marL="365760"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14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378" y="619871"/>
            <a:ext cx="3200400" cy="838201"/>
          </a:xfrm>
        </p:spPr>
        <p:txBody>
          <a:bodyPr/>
          <a:lstStyle/>
          <a:p>
            <a:r>
              <a:rPr lang="en-US" dirty="0" smtClean="0"/>
              <a:t>Success Factors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575" y="1038972"/>
            <a:ext cx="6370638" cy="478005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790" y="1904999"/>
            <a:ext cx="3200400" cy="3914027"/>
          </a:xfrm>
        </p:spPr>
        <p:txBody>
          <a:bodyPr>
            <a:normAutofit/>
          </a:bodyPr>
          <a:lstStyle/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No </a:t>
            </a:r>
            <a:r>
              <a:rPr lang="en-US" dirty="0"/>
              <a:t>burning of </a:t>
            </a:r>
            <a:r>
              <a:rPr lang="en-US" dirty="0" smtClean="0"/>
              <a:t>stubble </a:t>
            </a:r>
            <a:r>
              <a:rPr lang="en-US" dirty="0"/>
              <a:t>on </a:t>
            </a:r>
            <a:r>
              <a:rPr lang="en-US" dirty="0" smtClean="0"/>
              <a:t>fields</a:t>
            </a:r>
            <a:endParaRPr lang="en-US" dirty="0"/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/>
              <a:t>Have increasing organic matter in the soil </a:t>
            </a:r>
            <a:r>
              <a:rPr lang="en-US" dirty="0" smtClean="0"/>
              <a:t>from </a:t>
            </a:r>
            <a:r>
              <a:rPr lang="en-US" dirty="0"/>
              <a:t>0.2% to 2% </a:t>
            </a:r>
            <a:r>
              <a:rPr lang="en-US" dirty="0"/>
              <a:t> </a:t>
            </a:r>
            <a:r>
              <a:rPr lang="en-US" dirty="0" smtClean="0"/>
              <a:t>in </a:t>
            </a:r>
            <a:r>
              <a:rPr lang="en-US" dirty="0" smtClean="0"/>
              <a:t>the </a:t>
            </a:r>
            <a:r>
              <a:rPr lang="en-US" dirty="0"/>
              <a:t>past 10 years</a:t>
            </a:r>
            <a:r>
              <a:rPr lang="en-US" dirty="0" smtClean="0"/>
              <a:t>.</a:t>
            </a: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Use no-till and strip-till practices to build organic matter and soil structures.</a:t>
            </a: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Water  in the fields is monitored with probes on an hourly basis to optimize water </a:t>
            </a:r>
            <a:r>
              <a:rPr lang="en-US" dirty="0" smtClean="0"/>
              <a:t>usage</a:t>
            </a: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Use </a:t>
            </a:r>
            <a:r>
              <a:rPr lang="en-US" dirty="0" err="1" smtClean="0"/>
              <a:t>organice</a:t>
            </a:r>
            <a:r>
              <a:rPr lang="en-US" dirty="0" smtClean="0"/>
              <a:t> base fertilizer</a:t>
            </a: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Ø"/>
            </a:pPr>
            <a:endParaRPr lang="en-US" dirty="0"/>
          </a:p>
          <a:p>
            <a:pPr marL="365760"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53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412" y="762000"/>
            <a:ext cx="3200400" cy="762000"/>
          </a:xfrm>
        </p:spPr>
        <p:txBody>
          <a:bodyPr/>
          <a:lstStyle/>
          <a:p>
            <a:r>
              <a:rPr lang="en-US" dirty="0" smtClean="0"/>
              <a:t>Last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502920"/>
            <a:ext cx="6370320" cy="5486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8486" y="2057400"/>
            <a:ext cx="3200400" cy="1622012"/>
          </a:xfrm>
        </p:spPr>
        <p:txBody>
          <a:bodyPr/>
          <a:lstStyle/>
          <a:p>
            <a:r>
              <a:rPr lang="en-US" dirty="0"/>
              <a:t>Thanks for the opportunity</a:t>
            </a:r>
          </a:p>
          <a:p>
            <a:r>
              <a:rPr lang="en-US" dirty="0"/>
              <a:t>Look forward to doing business in the future.</a:t>
            </a:r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502920"/>
            <a:ext cx="6370320" cy="5562917"/>
          </a:xfrm>
        </p:spPr>
      </p:pic>
    </p:spTree>
    <p:extLst>
      <p:ext uri="{BB962C8B-B14F-4D97-AF65-F5344CB8AC3E}">
        <p14:creationId xmlns:p14="http://schemas.microsoft.com/office/powerpoint/2010/main" val="340441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ded Design Blue 16x9">
  <a:themeElements>
    <a:clrScheme name="Banded_Design_Blue">
      <a:dk1>
        <a:srgbClr val="404040"/>
      </a:dk1>
      <a:lt1>
        <a:sysClr val="window" lastClr="FFFFFF"/>
      </a:lt1>
      <a:dk2>
        <a:srgbClr val="263050"/>
      </a:dk2>
      <a:lt2>
        <a:srgbClr val="E5E8E8"/>
      </a:lt2>
      <a:accent1>
        <a:srgbClr val="77B142"/>
      </a:accent1>
      <a:accent2>
        <a:srgbClr val="E3C01E"/>
      </a:accent2>
      <a:accent3>
        <a:srgbClr val="0070C0"/>
      </a:accent3>
      <a:accent4>
        <a:srgbClr val="7556A4"/>
      </a:accent4>
      <a:accent5>
        <a:srgbClr val="F08F1E"/>
      </a:accent5>
      <a:accent6>
        <a:srgbClr val="CB3E3A"/>
      </a:accent6>
      <a:hlink>
        <a:srgbClr val="0070C0"/>
      </a:hlink>
      <a:folHlink>
        <a:srgbClr val="7556A4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lumMod val="0"/>
                <a:lumOff val="100000"/>
              </a:schemeClr>
            </a:gs>
            <a:gs pos="72000">
              <a:schemeClr val="phClr"/>
            </a:gs>
            <a:gs pos="100000">
              <a:schemeClr val="phClr">
                <a:lumMod val="90000"/>
              </a:schemeClr>
            </a:gs>
          </a:gsLst>
          <a:lin ang="5400000" scaled="1"/>
        </a:gradFill>
        <a:gradFill flip="none" rotWithShape="1">
          <a:gsLst>
            <a:gs pos="32000">
              <a:schemeClr val="phClr"/>
            </a:gs>
            <a:gs pos="100000">
              <a:schemeClr val="phClr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3149403-D037-43A9-A21D-FD77B990766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project plan presentation (widescreen)</Template>
  <TotalTime>0</TotalTime>
  <Words>458</Words>
  <Application>Microsoft Office PowerPoint</Application>
  <PresentationFormat>Widescreen</PresentationFormat>
  <Paragraphs>95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Corbel</vt:lpstr>
      <vt:lpstr>Euphemia</vt:lpstr>
      <vt:lpstr>Wingdings</vt:lpstr>
      <vt:lpstr>Banded Design Blue 16x9</vt:lpstr>
      <vt:lpstr> </vt:lpstr>
      <vt:lpstr>Project Description</vt:lpstr>
      <vt:lpstr>Introduction</vt:lpstr>
      <vt:lpstr>Quality Management  </vt:lpstr>
      <vt:lpstr>Key Production Areas</vt:lpstr>
      <vt:lpstr>Success Factors</vt:lpstr>
      <vt:lpstr>Success Factors</vt:lpstr>
      <vt:lpstr>Last words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2015-07-06T18:33:52Z</dcterms:created>
  <dcterms:modified xsi:type="dcterms:W3CDTF">2015-07-10T12:19:19Z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TC034172719991</vt:lpwstr>
  </property>
</Properties>
</file>